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handoutMasterIdLst>
    <p:handoutMasterId r:id="rId15"/>
  </p:handoutMasterIdLst>
  <p:sldIdLst>
    <p:sldId id="258" r:id="rId2"/>
    <p:sldId id="264" r:id="rId3"/>
    <p:sldId id="268" r:id="rId4"/>
    <p:sldId id="269" r:id="rId5"/>
    <p:sldId id="270" r:id="rId6"/>
    <p:sldId id="271" r:id="rId7"/>
    <p:sldId id="272" r:id="rId8"/>
    <p:sldId id="273" r:id="rId9"/>
    <p:sldId id="275" r:id="rId10"/>
    <p:sldId id="276" r:id="rId11"/>
    <p:sldId id="274" r:id="rId12"/>
    <p:sldId id="267" r:id="rId13"/>
  </p:sldIdLst>
  <p:sldSz cx="9144000" cy="6858000" type="screen4x3"/>
  <p:notesSz cx="6858000" cy="9144000"/>
  <p:embeddedFontLst>
    <p:embeddedFont>
      <p:font typeface="Twinkl" pitchFamily="2" charset="0"/>
      <p:regular r:id="rId16"/>
      <p:bold r:id="rId17"/>
    </p:embeddedFont>
    <p:embeddedFont>
      <p:font typeface="Calibri" panose="020F0502020204030204" pitchFamily="34" charset="0"/>
      <p:regular r:id="rId18"/>
      <p:bold r:id="rId19"/>
      <p:italic r:id="rId20"/>
      <p:boldItalic r:id="rId21"/>
    </p:embeddedFont>
    <p:embeddedFont>
      <p:font typeface="ＭＳ Ｐゴシック" panose="020B0600070205080204" pitchFamily="34" charset="-128"/>
      <p:regular r:id="rId22"/>
    </p:embeddedFont>
    <p:embeddedFont>
      <p:font typeface="Sassoon Infant Rg" panose="02000503030000020003" pitchFamily="50"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jk8OlhwZviBWUGvHIVaROdf3pBdQ==" r:id="rId26"/>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ie Pavolka"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78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
            <a:extLst>
              <a:ext uri="{FF2B5EF4-FFF2-40B4-BE49-F238E27FC236}">
                <a16:creationId xmlns:a16="http://schemas.microsoft.com/office/drawing/2014/main" id="{81E53CB0-B973-4C47-BB3F-4CB103F07262}"/>
              </a:ext>
            </a:extLst>
          </p:cNvPr>
          <p:cNvSpPr/>
          <p:nvPr/>
        </p:nvSpPr>
        <p:spPr>
          <a:xfrm>
            <a:off x="448809" y="2164360"/>
            <a:ext cx="8250573" cy="3607266"/>
          </a:xfrm>
          <a:prstGeom prst="roundRect">
            <a:avLst>
              <a:gd name="adj" fmla="val 0"/>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altLang="en-US" sz="3600" dirty="0">
                <a:solidFill>
                  <a:schemeClr val="bg1"/>
                </a:solidFill>
                <a:ea typeface="ＭＳ Ｐゴシック" panose="020B0600070205080204" pitchFamily="34" charset="-128"/>
              </a:rPr>
              <a:t>Scripture Readings: The Nativity</a:t>
            </a:r>
            <a:endParaRPr lang="en-GB" sz="3600" dirty="0">
              <a:solidFill>
                <a:schemeClr val="bg1"/>
              </a:solidFill>
              <a:latin typeface="+mn-lt"/>
            </a:endParaRPr>
          </a:p>
        </p:txBody>
      </p:sp>
      <p:sp>
        <p:nvSpPr>
          <p:cNvPr id="5" name="Rectangle 4"/>
          <p:cNvSpPr/>
          <p:nvPr/>
        </p:nvSpPr>
        <p:spPr>
          <a:xfrm>
            <a:off x="750885" y="1757704"/>
            <a:ext cx="7632700" cy="3877985"/>
          </a:xfrm>
          <a:prstGeom prst="rect">
            <a:avLst/>
          </a:prstGeom>
        </p:spPr>
        <p:txBody>
          <a:bodyPr wrap="square" lIns="0" tIns="0" rIns="0" bIns="0">
            <a:spAutoFit/>
          </a:bodyPr>
          <a:lstStyle/>
          <a:p>
            <a:pPr fontAlgn="base"/>
            <a:r>
              <a:rPr lang="en-GB" dirty="0"/>
              <a:t>For example, for the third Joyful mystery, the Nativity, the reading is:</a:t>
            </a:r>
          </a:p>
          <a:p>
            <a:pPr fontAlgn="base"/>
            <a:endParaRPr lang="en-GB" dirty="0"/>
          </a:p>
          <a:p>
            <a:pPr fontAlgn="base"/>
            <a:r>
              <a:rPr lang="en-GB" dirty="0"/>
              <a:t>While they were there, the time came for her to have her child, and she gave birth to her firstborn son. She wrapped him in swaddling clothes and laid him in a manger, because there was no room for them in the inn. Now there were shepherds in that region living in the fields and keeping the night watch over their flock. The angel of the Lord appeared to them and the glory of the Lord shone around them, and they were struck with great fear. The angel said to them, "Do not be afraid; for behold, I proclaim to you good news of great joy that will be for all the people. For today in the city of David a </a:t>
            </a:r>
            <a:r>
              <a:rPr lang="en-GB" dirty="0" err="1"/>
              <a:t>savior</a:t>
            </a:r>
            <a:r>
              <a:rPr lang="en-GB" dirty="0"/>
              <a:t> has been born for you who is Messiah and Lord. And this will be a sign for you: you will find an infant wrapped in swaddling clothes and lying in a manger." </a:t>
            </a:r>
          </a:p>
          <a:p>
            <a:pPr fontAlgn="base"/>
            <a:r>
              <a:rPr lang="en-GB" dirty="0"/>
              <a:t>(Luke 2: 6-12)</a:t>
            </a:r>
          </a:p>
        </p:txBody>
      </p:sp>
    </p:spTree>
    <p:extLst>
      <p:ext uri="{BB962C8B-B14F-4D97-AF65-F5344CB8AC3E}">
        <p14:creationId xmlns:p14="http://schemas.microsoft.com/office/powerpoint/2010/main" val="792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US" altLang="en-US" sz="3600" dirty="0">
                <a:solidFill>
                  <a:schemeClr val="bg1"/>
                </a:solidFill>
                <a:ea typeface="ＭＳ Ｐゴシック" panose="020B0600070205080204" pitchFamily="34" charset="-128"/>
              </a:rPr>
              <a:t>Make Your Own Rosary</a:t>
            </a:r>
            <a:endParaRPr lang="en-GB" sz="3600" dirty="0">
              <a:solidFill>
                <a:schemeClr val="bg1"/>
              </a:solidFill>
              <a:latin typeface="+mn-lt"/>
            </a:endParaRPr>
          </a:p>
        </p:txBody>
      </p:sp>
      <p:sp>
        <p:nvSpPr>
          <p:cNvPr id="5" name="Rectangle 4"/>
          <p:cNvSpPr/>
          <p:nvPr/>
        </p:nvSpPr>
        <p:spPr>
          <a:xfrm>
            <a:off x="750885" y="1757704"/>
            <a:ext cx="7632700" cy="4154984"/>
          </a:xfrm>
          <a:prstGeom prst="rect">
            <a:avLst/>
          </a:prstGeom>
        </p:spPr>
        <p:txBody>
          <a:bodyPr wrap="square" lIns="0" tIns="0" rIns="0" bIns="0">
            <a:spAutoFit/>
          </a:bodyPr>
          <a:lstStyle/>
          <a:p>
            <a:pPr fontAlgn="base"/>
            <a:r>
              <a:rPr lang="en-GB" dirty="0"/>
              <a:t>You will need:</a:t>
            </a:r>
          </a:p>
          <a:p>
            <a:pPr fontAlgn="base"/>
            <a:endParaRPr lang="en-GB" dirty="0"/>
          </a:p>
          <a:p>
            <a:pPr marL="285750" indent="-285750" fontAlgn="base">
              <a:buFont typeface="Arial" panose="020B0604020202020204" pitchFamily="34" charset="0"/>
              <a:buChar char="•"/>
            </a:pPr>
            <a:r>
              <a:rPr lang="en-GB" dirty="0"/>
              <a:t>pipe cleaners</a:t>
            </a:r>
          </a:p>
          <a:p>
            <a:pPr marL="285750" indent="-285750" fontAlgn="base">
              <a:buFont typeface="Arial" panose="020B0604020202020204" pitchFamily="34" charset="0"/>
              <a:buChar char="•"/>
            </a:pPr>
            <a:r>
              <a:rPr lang="en-GB" dirty="0"/>
              <a:t>small craft beads</a:t>
            </a:r>
          </a:p>
          <a:p>
            <a:pPr marL="285750" indent="-285750" fontAlgn="base">
              <a:buFont typeface="Arial" panose="020B0604020202020204" pitchFamily="34" charset="0"/>
              <a:buChar char="•"/>
            </a:pPr>
            <a:r>
              <a:rPr lang="en-GB" dirty="0"/>
              <a:t>scissors</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Place 10 beads of your</a:t>
            </a:r>
            <a:br>
              <a:rPr lang="en-GB" dirty="0"/>
            </a:br>
            <a:r>
              <a:rPr lang="en-GB" dirty="0"/>
              <a:t>choice onto a pipe cleaner.</a:t>
            </a:r>
          </a:p>
          <a:p>
            <a:pPr marL="285750" indent="-285750" fontAlgn="base">
              <a:buFont typeface="Arial" panose="020B0604020202020204" pitchFamily="34" charset="0"/>
              <a:buChar char="•"/>
            </a:pPr>
            <a:r>
              <a:rPr lang="en-GB" dirty="0"/>
              <a:t>Bring the pipe cleaner around</a:t>
            </a:r>
            <a:br>
              <a:rPr lang="en-GB" dirty="0"/>
            </a:br>
            <a:r>
              <a:rPr lang="en-GB" dirty="0"/>
              <a:t>into a circle and twist it shut.</a:t>
            </a:r>
          </a:p>
          <a:p>
            <a:pPr marL="285750" indent="-285750" fontAlgn="base">
              <a:buFont typeface="Arial" panose="020B0604020202020204" pitchFamily="34" charset="0"/>
              <a:buChar char="•"/>
            </a:pPr>
            <a:r>
              <a:rPr lang="en-GB" dirty="0"/>
              <a:t>Place on one more bead for the</a:t>
            </a:r>
            <a:br>
              <a:rPr lang="en-GB" dirty="0"/>
            </a:br>
            <a:r>
              <a:rPr lang="en-GB" dirty="0"/>
              <a:t>Our Father.</a:t>
            </a:r>
          </a:p>
          <a:p>
            <a:pPr marL="285750" indent="-285750" fontAlgn="base">
              <a:buFont typeface="Arial" panose="020B0604020202020204" pitchFamily="34" charset="0"/>
              <a:buChar char="•"/>
            </a:pPr>
            <a:r>
              <a:rPr lang="en-GB" dirty="0"/>
              <a:t>Cut off the extra piece and twist</a:t>
            </a:r>
            <a:br>
              <a:rPr lang="en-GB" dirty="0"/>
            </a:br>
            <a:r>
              <a:rPr lang="en-GB" dirty="0"/>
              <a:t>it around to make the cross.</a:t>
            </a:r>
          </a:p>
          <a:p>
            <a:pPr marL="285750" indent="-285750" fontAlgn="base">
              <a:buFont typeface="Arial" panose="020B0604020202020204" pitchFamily="34" charset="0"/>
              <a:buChar char="•"/>
            </a:pPr>
            <a:r>
              <a:rPr lang="en-GB" dirty="0"/>
              <a:t>Trim off the extra where necessary. </a:t>
            </a:r>
          </a:p>
        </p:txBody>
      </p:sp>
      <p:pic>
        <p:nvPicPr>
          <p:cNvPr id="8" name="Picture 7" descr="A picture containing tool, scissors, pair&#10;&#10;Description automatically generated">
            <a:extLst>
              <a:ext uri="{FF2B5EF4-FFF2-40B4-BE49-F238E27FC236}">
                <a16:creationId xmlns:a16="http://schemas.microsoft.com/office/drawing/2014/main" id="{2903FB48-4D33-4F0D-B5C9-591384C79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414" y="1578517"/>
            <a:ext cx="3691156" cy="2111304"/>
          </a:xfrm>
          <a:prstGeom prst="rect">
            <a:avLst/>
          </a:prstGeom>
        </p:spPr>
      </p:pic>
      <p:pic>
        <p:nvPicPr>
          <p:cNvPr id="10" name="Picture 9" descr="A picture containing mirror&#10;&#10;Description automatically generated">
            <a:extLst>
              <a:ext uri="{FF2B5EF4-FFF2-40B4-BE49-F238E27FC236}">
                <a16:creationId xmlns:a16="http://schemas.microsoft.com/office/drawing/2014/main" id="{36EC6F81-A669-4464-A7E3-ADA49E00E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671" y="4626291"/>
            <a:ext cx="616055" cy="606140"/>
          </a:xfrm>
          <a:prstGeom prst="rect">
            <a:avLst/>
          </a:prstGeom>
        </p:spPr>
      </p:pic>
      <p:pic>
        <p:nvPicPr>
          <p:cNvPr id="12" name="Picture 11" descr="A picture containing room&#10;&#10;Description automatically generated">
            <a:extLst>
              <a:ext uri="{FF2B5EF4-FFF2-40B4-BE49-F238E27FC236}">
                <a16:creationId xmlns:a16="http://schemas.microsoft.com/office/drawing/2014/main" id="{D835C174-FE20-446B-837F-7A3B49861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2469" y="3914470"/>
            <a:ext cx="624444" cy="614394"/>
          </a:xfrm>
          <a:prstGeom prst="rect">
            <a:avLst/>
          </a:prstGeom>
        </p:spPr>
      </p:pic>
      <p:pic>
        <p:nvPicPr>
          <p:cNvPr id="14" name="Picture 13" descr="A picture containing ball, mirror, room, table&#10;&#10;Description automatically generated">
            <a:extLst>
              <a:ext uri="{FF2B5EF4-FFF2-40B4-BE49-F238E27FC236}">
                <a16:creationId xmlns:a16="http://schemas.microsoft.com/office/drawing/2014/main" id="{31C02516-3F04-4CB2-B99D-9AEB6EA479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449" y="3699886"/>
            <a:ext cx="624445" cy="614395"/>
          </a:xfrm>
          <a:prstGeom prst="rect">
            <a:avLst/>
          </a:prstGeom>
        </p:spPr>
      </p:pic>
      <p:pic>
        <p:nvPicPr>
          <p:cNvPr id="16" name="Picture 15" descr="A worm on the ground&#10;&#10;Description automatically generated">
            <a:extLst>
              <a:ext uri="{FF2B5EF4-FFF2-40B4-BE49-F238E27FC236}">
                <a16:creationId xmlns:a16="http://schemas.microsoft.com/office/drawing/2014/main" id="{F9CB7614-50A3-4145-951F-810234CD09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9342" y="4149184"/>
            <a:ext cx="3183773" cy="2166493"/>
          </a:xfrm>
          <a:prstGeom prst="rect">
            <a:avLst/>
          </a:prstGeom>
        </p:spPr>
      </p:pic>
    </p:spTree>
    <p:extLst>
      <p:ext uri="{BB962C8B-B14F-4D97-AF65-F5344CB8AC3E}">
        <p14:creationId xmlns:p14="http://schemas.microsoft.com/office/powerpoint/2010/main" val="344465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US" altLang="en-US" sz="3600" dirty="0">
                <a:solidFill>
                  <a:schemeClr val="bg1"/>
                </a:solidFill>
                <a:ea typeface="ＭＳ Ｐゴシック" panose="020B0600070205080204" pitchFamily="34" charset="-128"/>
              </a:rPr>
              <a:t>What Is the Holy Rosary?</a:t>
            </a:r>
            <a:endParaRPr lang="en-GB" sz="3600" dirty="0">
              <a:solidFill>
                <a:schemeClr val="bg1"/>
              </a:solidFill>
              <a:latin typeface="+mn-lt"/>
            </a:endParaRPr>
          </a:p>
        </p:txBody>
      </p:sp>
      <p:sp>
        <p:nvSpPr>
          <p:cNvPr id="5" name="Rectangle 4"/>
          <p:cNvSpPr/>
          <p:nvPr/>
        </p:nvSpPr>
        <p:spPr>
          <a:xfrm>
            <a:off x="750885" y="1757704"/>
            <a:ext cx="7632700" cy="3877985"/>
          </a:xfrm>
          <a:prstGeom prst="rect">
            <a:avLst/>
          </a:prstGeom>
        </p:spPr>
        <p:txBody>
          <a:bodyPr wrap="square" lIns="0" tIns="0" rIns="0" bIns="0">
            <a:spAutoFit/>
          </a:bodyPr>
          <a:lstStyle/>
          <a:p>
            <a:pPr marL="285750" indent="-285750">
              <a:buFont typeface="Arial" panose="020B0604020202020204" pitchFamily="34" charset="0"/>
              <a:buChar char="•"/>
            </a:pPr>
            <a:r>
              <a:rPr lang="en-US" altLang="en-US" dirty="0">
                <a:ea typeface="ＭＳ Ｐゴシック" panose="020B0600070205080204" pitchFamily="34" charset="-128"/>
                <a:cs typeface="Sassoon Infant Rg" panose="02000503030000020003" pitchFamily="2" charset="0"/>
              </a:rPr>
              <a:t>The Rosary is a form of prayer used especially in the Catholic Church.</a:t>
            </a:r>
          </a:p>
          <a:p>
            <a:endParaRPr lang="en-US" altLang="en-US" dirty="0">
              <a:ea typeface="ＭＳ Ｐゴシック" panose="020B0600070205080204" pitchFamily="34" charset="-128"/>
              <a:cs typeface="Sassoon Infant Rg" panose="02000503030000020003" pitchFamily="2" charset="0"/>
            </a:endParaRPr>
          </a:p>
          <a:p>
            <a:pPr marL="285750" indent="-285750">
              <a:buFont typeface="Arial" panose="020B0604020202020204" pitchFamily="34" charset="0"/>
              <a:buChar char="•"/>
            </a:pPr>
            <a:r>
              <a:rPr lang="en-US" altLang="en-US" dirty="0">
                <a:ea typeface="ＭＳ Ｐゴシック" panose="020B0600070205080204" pitchFamily="34" charset="-128"/>
                <a:cs typeface="Sassoon Infant Rg" panose="02000503030000020003" pitchFamily="2" charset="0"/>
              </a:rPr>
              <a:t>It is a long prayer, based on repetition, with many parts to be remembered and said.</a:t>
            </a:r>
          </a:p>
          <a:p>
            <a:endParaRPr lang="en-US" altLang="en-US" dirty="0">
              <a:ea typeface="ＭＳ Ｐゴシック" panose="020B0600070205080204" pitchFamily="34" charset="-128"/>
              <a:cs typeface="Sassoon Infant Rg" panose="02000503030000020003" pitchFamily="2" charset="0"/>
            </a:endParaRPr>
          </a:p>
          <a:p>
            <a:pPr marL="285750" indent="-285750">
              <a:buFont typeface="Arial" panose="020B0604020202020204" pitchFamily="34" charset="0"/>
              <a:buChar char="•"/>
            </a:pPr>
            <a:r>
              <a:rPr lang="en-US" altLang="en-US" dirty="0">
                <a:ea typeface="ＭＳ Ｐゴシック" panose="020B0600070205080204" pitchFamily="34" charset="-128"/>
                <a:cs typeface="Sassoon Infant Rg" panose="02000503030000020003" pitchFamily="2" charset="0"/>
              </a:rPr>
              <a:t>It is named after the string of prayer beads, which some people use to count the parts of the prayer.</a:t>
            </a:r>
          </a:p>
          <a:p>
            <a:endParaRPr lang="en-US" altLang="en-US" dirty="0">
              <a:ea typeface="ＭＳ Ｐゴシック" panose="020B0600070205080204" pitchFamily="34" charset="-128"/>
              <a:cs typeface="Sassoon Infant Rg" panose="02000503030000020003" pitchFamily="2" charset="0"/>
            </a:endParaRPr>
          </a:p>
          <a:p>
            <a:pPr marL="285750" indent="-285750">
              <a:buFont typeface="Arial" panose="020B0604020202020204" pitchFamily="34" charset="0"/>
              <a:buChar char="•"/>
            </a:pPr>
            <a:r>
              <a:rPr lang="en-US" altLang="en-US" dirty="0">
                <a:ea typeface="ＭＳ Ｐゴシック" panose="020B0600070205080204" pitchFamily="34" charset="-128"/>
                <a:cs typeface="Sassoon Infant Rg" panose="02000503030000020003" pitchFamily="2" charset="0"/>
              </a:rPr>
              <a:t>The Rosary is very important to Catholics for many reasons, including their devotion to Mary. </a:t>
            </a:r>
          </a:p>
          <a:p>
            <a:endParaRPr lang="en-US" altLang="en-US" dirty="0">
              <a:ea typeface="ＭＳ Ｐゴシック" panose="020B0600070205080204" pitchFamily="34" charset="-128"/>
              <a:cs typeface="Sassoon Infant Rg" panose="02000503030000020003" pitchFamily="2" charset="0"/>
            </a:endParaRPr>
          </a:p>
          <a:p>
            <a:pPr marL="285750" indent="-285750">
              <a:buFont typeface="Arial" panose="020B0604020202020204" pitchFamily="34" charset="0"/>
              <a:buChar char="•"/>
            </a:pPr>
            <a:r>
              <a:rPr lang="en-US" altLang="en-US" dirty="0">
                <a:ea typeface="ＭＳ Ｐゴシック" panose="020B0600070205080204" pitchFamily="34" charset="-128"/>
                <a:cs typeface="Sassoon Infant Rg" panose="02000503030000020003" pitchFamily="2" charset="0"/>
              </a:rPr>
              <a:t>The Rosary can be said alone or in groups. </a:t>
            </a:r>
          </a:p>
          <a:p>
            <a:endParaRPr lang="en-US" altLang="en-US" dirty="0">
              <a:ea typeface="ＭＳ Ｐゴシック" panose="020B0600070205080204" pitchFamily="34" charset="-128"/>
              <a:cs typeface="Sassoon Infant Rg" panose="02000503030000020003" pitchFamily="2" charset="0"/>
            </a:endParaRPr>
          </a:p>
          <a:p>
            <a:pPr marL="285750" indent="-285750">
              <a:buFont typeface="Arial" panose="020B0604020202020204" pitchFamily="34" charset="0"/>
              <a:buChar char="•"/>
            </a:pPr>
            <a:r>
              <a:rPr lang="en-US" altLang="en-US" dirty="0">
                <a:ea typeface="ＭＳ Ｐゴシック" panose="020B0600070205080204" pitchFamily="34" charset="-128"/>
                <a:cs typeface="Sassoon Infant Rg" panose="02000503030000020003" pitchFamily="2" charset="0"/>
              </a:rPr>
              <a:t>Praying a Rosary for the dead is part of the funeral tradition.</a:t>
            </a:r>
          </a:p>
        </p:txBody>
      </p:sp>
      <p:pic>
        <p:nvPicPr>
          <p:cNvPr id="11" name="Picture 10" descr="A close up of a logo&#10;&#10;Description automatically generated">
            <a:extLst>
              <a:ext uri="{FF2B5EF4-FFF2-40B4-BE49-F238E27FC236}">
                <a16:creationId xmlns:a16="http://schemas.microsoft.com/office/drawing/2014/main" id="{4FC283BD-8F64-4A77-AB7E-39232C063B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49999" b="63444"/>
          <a:stretch/>
        </p:blipFill>
        <p:spPr>
          <a:xfrm>
            <a:off x="7116367" y="4351020"/>
            <a:ext cx="2027633" cy="250698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altLang="en-US" sz="3200" dirty="0">
                <a:solidFill>
                  <a:schemeClr val="bg1"/>
                </a:solidFill>
                <a:ea typeface="ＭＳ Ｐゴシック" panose="020B0600070205080204" pitchFamily="34" charset="-128"/>
              </a:rPr>
              <a:t>What Is the Purpose of the Rosary?</a:t>
            </a:r>
            <a:endParaRPr lang="en-GB" sz="3200" dirty="0">
              <a:solidFill>
                <a:schemeClr val="bg1"/>
              </a:solidFill>
              <a:latin typeface="+mn-lt"/>
            </a:endParaRPr>
          </a:p>
        </p:txBody>
      </p:sp>
      <p:sp>
        <p:nvSpPr>
          <p:cNvPr id="5" name="Rectangle 4"/>
          <p:cNvSpPr/>
          <p:nvPr/>
        </p:nvSpPr>
        <p:spPr>
          <a:xfrm>
            <a:off x="750885" y="1757704"/>
            <a:ext cx="7632700" cy="3600986"/>
          </a:xfrm>
          <a:prstGeom prst="rect">
            <a:avLst/>
          </a:prstGeom>
        </p:spPr>
        <p:txBody>
          <a:bodyPr wrap="square" lIns="0" tIns="0" rIns="0" bIns="0">
            <a:spAutoFit/>
          </a:bodyPr>
          <a:lstStyle/>
          <a:p>
            <a:pPr marL="285750" indent="-285750" fontAlgn="base">
              <a:buFont typeface="Arial" panose="020B0604020202020204" pitchFamily="34" charset="0"/>
              <a:buChar char="•"/>
            </a:pPr>
            <a:r>
              <a:rPr lang="en-GB" dirty="0"/>
              <a:t>The most important reason for praying the Rosary is to grow closer to our </a:t>
            </a:r>
            <a:r>
              <a:rPr lang="en-GB" dirty="0" err="1"/>
              <a:t>Savior</a:t>
            </a:r>
            <a:r>
              <a:rPr lang="en-GB" dirty="0"/>
              <a:t> Jesus Christ. We can grow closer to Jesus every time we pray. The Rosary is especially powerful in strengthening our relationship with the Lord and fostering our devotion to His Sacred Heart.</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Another purpose of the Rosary is to help people remember the events in the life of Jesus and to praise God for Him.</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The Rosary is a little bit like a history lesson!</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The main focus is on Jesus - his birth, life, death, </a:t>
            </a:r>
            <a:br>
              <a:rPr lang="en-GB" dirty="0"/>
            </a:br>
            <a:r>
              <a:rPr lang="en-GB" dirty="0"/>
              <a:t>and resurrection.</a:t>
            </a:r>
          </a:p>
        </p:txBody>
      </p:sp>
      <p:pic>
        <p:nvPicPr>
          <p:cNvPr id="7" name="Picture 6" descr="A close up of a logo&#10;&#10;Description automatically generated">
            <a:extLst>
              <a:ext uri="{FF2B5EF4-FFF2-40B4-BE49-F238E27FC236}">
                <a16:creationId xmlns:a16="http://schemas.microsoft.com/office/drawing/2014/main" id="{AC9E6AFE-98CF-4F60-BEDD-7B69C7DC40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204" y="3917658"/>
            <a:ext cx="2311226" cy="3260381"/>
          </a:xfrm>
          <a:prstGeom prst="rect">
            <a:avLst/>
          </a:prstGeom>
        </p:spPr>
      </p:pic>
    </p:spTree>
    <p:extLst>
      <p:ext uri="{BB962C8B-B14F-4D97-AF65-F5344CB8AC3E}">
        <p14:creationId xmlns:p14="http://schemas.microsoft.com/office/powerpoint/2010/main" val="206337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altLang="en-US" sz="3200" dirty="0">
                <a:solidFill>
                  <a:schemeClr val="bg1"/>
                </a:solidFill>
                <a:ea typeface="ＭＳ Ｐゴシック" panose="020B0600070205080204" pitchFamily="34" charset="-128"/>
              </a:rPr>
              <a:t>The Rosary and the Apostles’ Creed</a:t>
            </a:r>
            <a:endParaRPr lang="en-GB" sz="3200" dirty="0">
              <a:solidFill>
                <a:schemeClr val="bg1"/>
              </a:solidFill>
              <a:latin typeface="+mn-lt"/>
            </a:endParaRPr>
          </a:p>
        </p:txBody>
      </p:sp>
      <p:sp>
        <p:nvSpPr>
          <p:cNvPr id="5" name="Rectangle 4"/>
          <p:cNvSpPr/>
          <p:nvPr/>
        </p:nvSpPr>
        <p:spPr>
          <a:xfrm>
            <a:off x="750885" y="1757704"/>
            <a:ext cx="4826955" cy="4832092"/>
          </a:xfrm>
          <a:prstGeom prst="rect">
            <a:avLst/>
          </a:prstGeom>
        </p:spPr>
        <p:txBody>
          <a:bodyPr wrap="square" lIns="0" tIns="0" rIns="0" bIns="0">
            <a:spAutoFit/>
          </a:bodyPr>
          <a:lstStyle/>
          <a:p>
            <a:r>
              <a:rPr lang="en-GB" b="1" dirty="0">
                <a:solidFill>
                  <a:srgbClr val="FFC000"/>
                </a:solidFill>
              </a:rPr>
              <a:t>The main parts of the Rosary are:</a:t>
            </a:r>
            <a:br>
              <a:rPr lang="en-GB" sz="1200" dirty="0"/>
            </a:br>
            <a:endParaRPr lang="en-GB" altLang="en-US" sz="1200" dirty="0">
              <a:latin typeface="Sassoon Infant Rg" panose="02000503030000020003" pitchFamily="2" charset="0"/>
              <a:ea typeface="ＭＳ Ｐゴシック" panose="020B0600070205080204" pitchFamily="34" charset="-128"/>
              <a:cs typeface="Sassoon Infant Rg" panose="02000503030000020003" pitchFamily="2" charset="0"/>
            </a:endParaRPr>
          </a:p>
          <a:p>
            <a:r>
              <a:rPr lang="en-GB" altLang="en-US" sz="1300" dirty="0">
                <a:solidFill>
                  <a:srgbClr val="FFC000"/>
                </a:solidFill>
                <a:latin typeface="Sassoon Infant Rg" panose="02000503030000020003" pitchFamily="2" charset="0"/>
                <a:ea typeface="ＭＳ Ｐゴシック" panose="020B0600070205080204" pitchFamily="34" charset="-128"/>
                <a:cs typeface="Sassoon Infant Rg" panose="02000503030000020003" pitchFamily="2" charset="0"/>
              </a:rPr>
              <a:t>1. </a:t>
            </a:r>
            <a:r>
              <a:rPr lang="en-GB" altLang="en-US" sz="1300" dirty="0">
                <a:latin typeface="Sassoon Infant Rg" panose="02000503030000020003" pitchFamily="2" charset="0"/>
                <a:ea typeface="ＭＳ Ｐゴシック" panose="020B0600070205080204" pitchFamily="34" charset="-128"/>
                <a:cs typeface="Sassoon Infant Rg" panose="02000503030000020003" pitchFamily="2" charset="0"/>
              </a:rPr>
              <a:t>Sign of the Cross</a:t>
            </a:r>
          </a:p>
          <a:p>
            <a:r>
              <a:rPr lang="en-GB" sz="1300" dirty="0"/>
              <a:t>I believe in God,</a:t>
            </a:r>
          </a:p>
          <a:p>
            <a:r>
              <a:rPr lang="en-GB" sz="1300" dirty="0"/>
              <a:t>the Father almighty,</a:t>
            </a:r>
          </a:p>
          <a:p>
            <a:r>
              <a:rPr lang="en-GB" sz="1300" dirty="0"/>
              <a:t>Creator of heaven and earth,</a:t>
            </a:r>
          </a:p>
          <a:p>
            <a:r>
              <a:rPr lang="en-GB" sz="1300" dirty="0"/>
              <a:t>and in Jesus Christ, his only Son, our Lord,</a:t>
            </a:r>
          </a:p>
          <a:p>
            <a:r>
              <a:rPr lang="en-GB" sz="1300" dirty="0"/>
              <a:t>who was conceived by the Holy Spirit,</a:t>
            </a:r>
          </a:p>
          <a:p>
            <a:r>
              <a:rPr lang="en-GB" sz="1300" dirty="0"/>
              <a:t>born of the Virgin Mary,</a:t>
            </a:r>
          </a:p>
          <a:p>
            <a:r>
              <a:rPr lang="en-GB" sz="1300" dirty="0"/>
              <a:t>suffered under Pontius Pilate,</a:t>
            </a:r>
          </a:p>
          <a:p>
            <a:r>
              <a:rPr lang="en-GB" sz="1300" dirty="0"/>
              <a:t>was crucified, died and was buried;</a:t>
            </a:r>
          </a:p>
          <a:p>
            <a:r>
              <a:rPr lang="en-GB" sz="1300" dirty="0"/>
              <a:t>he descended into hell;</a:t>
            </a:r>
          </a:p>
          <a:p>
            <a:r>
              <a:rPr lang="en-GB" sz="1300" dirty="0"/>
              <a:t>on the third day he rose again from the dead;</a:t>
            </a:r>
          </a:p>
          <a:p>
            <a:r>
              <a:rPr lang="en-GB" sz="1300" dirty="0"/>
              <a:t>he ascended into heaven,</a:t>
            </a:r>
          </a:p>
          <a:p>
            <a:r>
              <a:rPr lang="en-GB" sz="1300" dirty="0"/>
              <a:t>and is seated at the right hand of God the Father almighty;</a:t>
            </a:r>
          </a:p>
          <a:p>
            <a:r>
              <a:rPr lang="en-GB" sz="1300" dirty="0"/>
              <a:t>from there he will come to judge the living and the dead.</a:t>
            </a:r>
          </a:p>
          <a:p>
            <a:r>
              <a:rPr lang="en-GB" sz="1300" dirty="0"/>
              <a:t>I believe in the Holy Spirit,</a:t>
            </a:r>
          </a:p>
          <a:p>
            <a:r>
              <a:rPr lang="en-GB" sz="1300" dirty="0"/>
              <a:t>the holy catholic Church,</a:t>
            </a:r>
          </a:p>
          <a:p>
            <a:r>
              <a:rPr lang="en-GB" sz="1300" dirty="0"/>
              <a:t>the communion of saints,</a:t>
            </a:r>
          </a:p>
          <a:p>
            <a:r>
              <a:rPr lang="en-GB" sz="1300" dirty="0"/>
              <a:t>the forgiveness of sins,</a:t>
            </a:r>
          </a:p>
          <a:p>
            <a:r>
              <a:rPr lang="en-GB" sz="1300" dirty="0"/>
              <a:t>the resurrection of the body,</a:t>
            </a:r>
          </a:p>
          <a:p>
            <a:r>
              <a:rPr lang="en-GB" sz="1300" dirty="0"/>
              <a:t>and life everlasting. Amen. </a:t>
            </a:r>
          </a:p>
          <a:p>
            <a:endParaRPr lang="en-GB" altLang="en-US" sz="1200" i="1" dirty="0">
              <a:latin typeface="Sassoon Infant Rg" panose="02000503030000020003" pitchFamily="2" charset="0"/>
              <a:ea typeface="ＭＳ Ｐゴシック" panose="020B0600070205080204" pitchFamily="34" charset="-128"/>
              <a:cs typeface="Sassoon Infant Rg" panose="02000503030000020003" pitchFamily="2" charset="0"/>
            </a:endParaRPr>
          </a:p>
          <a:p>
            <a:endParaRPr lang="en-GB" altLang="en-US" sz="1200" i="1" dirty="0">
              <a:latin typeface="Sassoon Infant Rg" panose="02000503030000020003" pitchFamily="2" charset="0"/>
              <a:ea typeface="ＭＳ Ｐゴシック" panose="020B0600070205080204" pitchFamily="34" charset="-128"/>
              <a:cs typeface="Sassoon Infant Rg" panose="02000503030000020003" pitchFamily="2" charset="0"/>
            </a:endParaRPr>
          </a:p>
        </p:txBody>
      </p:sp>
      <p:sp>
        <p:nvSpPr>
          <p:cNvPr id="3" name="TextBox 2">
            <a:extLst>
              <a:ext uri="{FF2B5EF4-FFF2-40B4-BE49-F238E27FC236}">
                <a16:creationId xmlns:a16="http://schemas.microsoft.com/office/drawing/2014/main" id="{8168DC36-EDB4-40DB-AB6D-4D54ADE27B50}"/>
              </a:ext>
            </a:extLst>
          </p:cNvPr>
          <p:cNvSpPr txBox="1"/>
          <p:nvPr/>
        </p:nvSpPr>
        <p:spPr>
          <a:xfrm>
            <a:off x="5577840" y="2194560"/>
            <a:ext cx="3043875" cy="2292935"/>
          </a:xfrm>
          <a:prstGeom prst="rect">
            <a:avLst/>
          </a:prstGeom>
          <a:noFill/>
        </p:spPr>
        <p:txBody>
          <a:bodyPr wrap="square" rtlCol="0">
            <a:spAutoFit/>
          </a:bodyPr>
          <a:lstStyle/>
          <a:p>
            <a:r>
              <a:rPr lang="en-GB" altLang="en-US" sz="1300" dirty="0">
                <a:ea typeface="ＭＳ Ｐゴシック" panose="020B0600070205080204" pitchFamily="34" charset="-128"/>
                <a:cs typeface="Sassoon Infant Rg" panose="02000503030000020003" pitchFamily="2" charset="0"/>
              </a:rPr>
              <a:t>The Our Father Prayer </a:t>
            </a:r>
          </a:p>
          <a:p>
            <a:r>
              <a:rPr lang="en-GB" altLang="en-US" sz="1300" dirty="0">
                <a:ea typeface="ＭＳ Ｐゴシック" panose="020B0600070205080204" pitchFamily="34" charset="-128"/>
                <a:cs typeface="Sassoon Infant Rg" panose="02000503030000020003" pitchFamily="2" charset="0"/>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endParaRPr lang="en-GB" sz="1300" dirty="0"/>
          </a:p>
          <a:p>
            <a:endParaRPr lang="en-GB" sz="1300" dirty="0"/>
          </a:p>
        </p:txBody>
      </p:sp>
      <p:cxnSp>
        <p:nvCxnSpPr>
          <p:cNvPr id="8" name="Straight Connector 7">
            <a:extLst>
              <a:ext uri="{FF2B5EF4-FFF2-40B4-BE49-F238E27FC236}">
                <a16:creationId xmlns:a16="http://schemas.microsoft.com/office/drawing/2014/main" id="{B37E7ACA-775D-4E2D-9768-9D4E79DAD265}"/>
              </a:ext>
            </a:extLst>
          </p:cNvPr>
          <p:cNvCxnSpPr/>
          <p:nvPr/>
        </p:nvCxnSpPr>
        <p:spPr>
          <a:xfrm>
            <a:off x="5356860" y="2286000"/>
            <a:ext cx="0" cy="3840480"/>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pic>
        <p:nvPicPr>
          <p:cNvPr id="10" name="Picture 9" descr="A picture containing clothing, photo, wearing, elephant&#10;&#10;Description automatically generated">
            <a:extLst>
              <a:ext uri="{FF2B5EF4-FFF2-40B4-BE49-F238E27FC236}">
                <a16:creationId xmlns:a16="http://schemas.microsoft.com/office/drawing/2014/main" id="{4B688248-3FDC-4712-8EEC-49AB004B9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645"/>
          <a:stretch/>
        </p:blipFill>
        <p:spPr>
          <a:xfrm>
            <a:off x="6576059" y="4215133"/>
            <a:ext cx="2575561" cy="2642867"/>
          </a:xfrm>
          <a:prstGeom prst="rect">
            <a:avLst/>
          </a:prstGeom>
        </p:spPr>
      </p:pic>
    </p:spTree>
    <p:extLst>
      <p:ext uri="{BB962C8B-B14F-4D97-AF65-F5344CB8AC3E}">
        <p14:creationId xmlns:p14="http://schemas.microsoft.com/office/powerpoint/2010/main" val="301631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altLang="en-US" sz="3600" dirty="0">
                <a:solidFill>
                  <a:schemeClr val="bg1"/>
                </a:solidFill>
                <a:ea typeface="ＭＳ Ｐゴシック" panose="020B0600070205080204" pitchFamily="34" charset="-128"/>
              </a:rPr>
              <a:t>The Rosary</a:t>
            </a:r>
            <a:endParaRPr lang="en-GB" sz="3600" dirty="0">
              <a:solidFill>
                <a:schemeClr val="bg1"/>
              </a:solidFill>
              <a:latin typeface="+mn-lt"/>
            </a:endParaRPr>
          </a:p>
        </p:txBody>
      </p:sp>
      <p:sp>
        <p:nvSpPr>
          <p:cNvPr id="5" name="Rectangle 4"/>
          <p:cNvSpPr/>
          <p:nvPr/>
        </p:nvSpPr>
        <p:spPr>
          <a:xfrm>
            <a:off x="750885" y="1757704"/>
            <a:ext cx="7632700" cy="4247317"/>
          </a:xfrm>
          <a:prstGeom prst="rect">
            <a:avLst/>
          </a:prstGeom>
        </p:spPr>
        <p:txBody>
          <a:bodyPr wrap="square" lIns="0" tIns="0" rIns="0" bIns="0">
            <a:spAutoFit/>
          </a:bodyPr>
          <a:lstStyle/>
          <a:p>
            <a:r>
              <a:rPr lang="en-GB" sz="1200" dirty="0"/>
              <a:t>The main parts of the Rosary are: </a:t>
            </a:r>
          </a:p>
          <a:p>
            <a:br>
              <a:rPr lang="en-GB" sz="1200" dirty="0"/>
            </a:br>
            <a:r>
              <a:rPr lang="en-GB" sz="1200" dirty="0"/>
              <a:t>2. The Our Father</a:t>
            </a:r>
          </a:p>
          <a:p>
            <a:r>
              <a:rPr lang="en-GB" sz="1200" dirty="0"/>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p>
          <a:p>
            <a:br>
              <a:rPr lang="en-GB" sz="1200" dirty="0"/>
            </a:br>
            <a:r>
              <a:rPr lang="en-GB" sz="1200" dirty="0"/>
              <a:t>3. The Hail Mary (three times)</a:t>
            </a:r>
          </a:p>
          <a:p>
            <a:r>
              <a:rPr lang="en-GB" sz="1200" dirty="0"/>
              <a:t>Hail Mary, full of grace, the Lord is with thee. Blessed art thou</a:t>
            </a:r>
            <a:br>
              <a:rPr lang="en-GB" sz="1200" dirty="0"/>
            </a:br>
            <a:r>
              <a:rPr lang="en-GB" sz="1200" dirty="0"/>
              <a:t>among women and blessed is the fruit of thy womb, Jesus. Holy Mary, </a:t>
            </a:r>
            <a:br>
              <a:rPr lang="en-GB" sz="1200" dirty="0"/>
            </a:br>
            <a:r>
              <a:rPr lang="en-GB" sz="1200" dirty="0"/>
              <a:t>Mother of God, pray for us sinners, and now and at the </a:t>
            </a:r>
            <a:br>
              <a:rPr lang="en-GB" sz="1200" dirty="0"/>
            </a:br>
            <a:r>
              <a:rPr lang="en-GB" sz="1200" dirty="0"/>
              <a:t>hour of our death. Amen</a:t>
            </a:r>
          </a:p>
          <a:p>
            <a:br>
              <a:rPr lang="en-GB" sz="1200" dirty="0"/>
            </a:br>
            <a:r>
              <a:rPr lang="en-GB" sz="1200" dirty="0"/>
              <a:t>4. The Glory Be</a:t>
            </a:r>
          </a:p>
          <a:p>
            <a:r>
              <a:rPr lang="en-GB" sz="1200" dirty="0"/>
              <a:t>Glory be the Father, and to the Son, and to the Holy Spirit, </a:t>
            </a:r>
            <a:br>
              <a:rPr lang="en-GB" sz="1200" dirty="0"/>
            </a:br>
            <a:r>
              <a:rPr lang="en-GB" sz="1200" dirty="0"/>
              <a:t>as it was in the beginning, is now, and ever shall be, world</a:t>
            </a:r>
            <a:br>
              <a:rPr lang="en-GB" sz="1200" dirty="0"/>
            </a:br>
            <a:r>
              <a:rPr lang="en-GB" sz="1200" dirty="0"/>
              <a:t>without end. Amen</a:t>
            </a:r>
          </a:p>
          <a:p>
            <a:br>
              <a:rPr lang="en-GB" sz="1200" dirty="0"/>
            </a:br>
            <a:r>
              <a:rPr lang="en-GB" sz="1200" dirty="0"/>
              <a:t>5. The Our Father</a:t>
            </a:r>
          </a:p>
          <a:p>
            <a:br>
              <a:rPr lang="en-GB" sz="1200" dirty="0"/>
            </a:br>
            <a:r>
              <a:rPr lang="en-GB" sz="1200" dirty="0"/>
              <a:t>6. The Hail Mary (ten times)</a:t>
            </a:r>
          </a:p>
          <a:p>
            <a:br>
              <a:rPr lang="en-GB" sz="1200" dirty="0"/>
            </a:br>
            <a:r>
              <a:rPr lang="en-GB" sz="1200" dirty="0"/>
              <a:t>7. The Glory Be</a:t>
            </a:r>
          </a:p>
        </p:txBody>
      </p:sp>
      <p:pic>
        <p:nvPicPr>
          <p:cNvPr id="7" name="Picture 6" descr="A picture containing shirt&#10;&#10;Description automatically generated">
            <a:extLst>
              <a:ext uri="{FF2B5EF4-FFF2-40B4-BE49-F238E27FC236}">
                <a16:creationId xmlns:a16="http://schemas.microsoft.com/office/drawing/2014/main" id="{D1A3905D-75DA-4200-B801-53B21BD5B7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3799" y="2327910"/>
            <a:ext cx="2893474" cy="4091940"/>
          </a:xfrm>
          <a:prstGeom prst="rect">
            <a:avLst/>
          </a:prstGeom>
        </p:spPr>
      </p:pic>
    </p:spTree>
    <p:extLst>
      <p:ext uri="{BB962C8B-B14F-4D97-AF65-F5344CB8AC3E}">
        <p14:creationId xmlns:p14="http://schemas.microsoft.com/office/powerpoint/2010/main" val="397156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altLang="en-US" sz="3600" dirty="0">
                <a:solidFill>
                  <a:schemeClr val="bg1"/>
                </a:solidFill>
                <a:ea typeface="ＭＳ Ｐゴシック" panose="020B0600070205080204" pitchFamily="34" charset="-128"/>
              </a:rPr>
              <a:t>What Are Rosary Beads?</a:t>
            </a:r>
            <a:endParaRPr lang="en-GB" sz="3600" dirty="0">
              <a:solidFill>
                <a:schemeClr val="bg1"/>
              </a:solidFill>
              <a:latin typeface="+mn-lt"/>
            </a:endParaRPr>
          </a:p>
        </p:txBody>
      </p:sp>
      <p:sp>
        <p:nvSpPr>
          <p:cNvPr id="5" name="Rectangle 4"/>
          <p:cNvSpPr/>
          <p:nvPr/>
        </p:nvSpPr>
        <p:spPr>
          <a:xfrm>
            <a:off x="750885" y="1757704"/>
            <a:ext cx="7632700" cy="3877985"/>
          </a:xfrm>
          <a:prstGeom prst="rect">
            <a:avLst/>
          </a:prstGeom>
        </p:spPr>
        <p:txBody>
          <a:bodyPr wrap="square" lIns="0" tIns="0" rIns="0" bIns="0">
            <a:spAutoFit/>
          </a:bodyPr>
          <a:lstStyle/>
          <a:p>
            <a:pPr marL="285750" indent="-285750" fontAlgn="base">
              <a:buFont typeface="Arial" panose="020B0604020202020204" pitchFamily="34" charset="0"/>
              <a:buChar char="•"/>
            </a:pPr>
            <a:r>
              <a:rPr lang="en-GB" dirty="0"/>
              <a:t>The Rosary beads provide a method of keeping track of the different parts of the Rosary Prayer.</a:t>
            </a:r>
          </a:p>
          <a:p>
            <a:pPr fontAlgn="base"/>
            <a:endParaRPr lang="en-GB" dirty="0"/>
          </a:p>
          <a:p>
            <a:pPr marL="285750" indent="-285750" fontAlgn="base">
              <a:buFont typeface="Arial" panose="020B0604020202020204" pitchFamily="34" charset="0"/>
              <a:buChar char="•"/>
            </a:pPr>
            <a:r>
              <a:rPr lang="en-GB" dirty="0"/>
              <a:t>The fingers are moved along the beads as the prayers are said. </a:t>
            </a:r>
          </a:p>
          <a:p>
            <a:pPr fontAlgn="base"/>
            <a:endParaRPr lang="en-GB" dirty="0"/>
          </a:p>
          <a:p>
            <a:pPr marL="285750" indent="-285750" fontAlgn="base">
              <a:buFont typeface="Arial" panose="020B0604020202020204" pitchFamily="34" charset="0"/>
              <a:buChar char="•"/>
            </a:pPr>
            <a:r>
              <a:rPr lang="en-GB" dirty="0"/>
              <a:t>By not having to keep track of the count mentally, </a:t>
            </a:r>
            <a:br>
              <a:rPr lang="en-GB" dirty="0"/>
            </a:br>
            <a:r>
              <a:rPr lang="en-GB" dirty="0"/>
              <a:t>the mind is free to meditate.</a:t>
            </a:r>
          </a:p>
          <a:p>
            <a:pPr fontAlgn="base"/>
            <a:endParaRPr lang="en-GB" dirty="0"/>
          </a:p>
          <a:p>
            <a:pPr marL="285750" indent="-285750" fontAlgn="base">
              <a:buFont typeface="Arial" panose="020B0604020202020204" pitchFamily="34" charset="0"/>
              <a:buChar char="•"/>
            </a:pPr>
            <a:r>
              <a:rPr lang="en-GB" dirty="0"/>
              <a:t>The Roman Catholic Rosary is made up of a cross or </a:t>
            </a:r>
            <a:br>
              <a:rPr lang="en-GB" dirty="0"/>
            </a:br>
            <a:r>
              <a:rPr lang="en-GB" dirty="0"/>
              <a:t>crucifix, a medal, large beads, and small beads.</a:t>
            </a:r>
          </a:p>
          <a:p>
            <a:pPr fontAlgn="base"/>
            <a:endParaRPr lang="en-GB" dirty="0"/>
          </a:p>
          <a:p>
            <a:pPr marL="285750" indent="-285750" fontAlgn="base">
              <a:buFont typeface="Arial" panose="020B0604020202020204" pitchFamily="34" charset="0"/>
              <a:buChar char="•"/>
            </a:pPr>
            <a:r>
              <a:rPr lang="en-GB" dirty="0"/>
              <a:t>Each Rosary has five groups of ten beads. The prayers of the </a:t>
            </a:r>
            <a:br>
              <a:rPr lang="en-GB" dirty="0"/>
            </a:br>
            <a:r>
              <a:rPr lang="en-GB" dirty="0"/>
              <a:t>Rosary can also be said using any type of counting device</a:t>
            </a:r>
            <a:br>
              <a:rPr lang="en-GB" dirty="0"/>
            </a:br>
            <a:r>
              <a:rPr lang="en-GB" dirty="0"/>
              <a:t>or by counting on the fingers.</a:t>
            </a:r>
          </a:p>
        </p:txBody>
      </p:sp>
      <p:pic>
        <p:nvPicPr>
          <p:cNvPr id="9" name="Picture 8" descr="A necklace on a table&#10;&#10;Description automatically generated">
            <a:extLst>
              <a:ext uri="{FF2B5EF4-FFF2-40B4-BE49-F238E27FC236}">
                <a16:creationId xmlns:a16="http://schemas.microsoft.com/office/drawing/2014/main" id="{BA748F9E-04A3-4EFF-BE34-378657C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905" y="3116580"/>
            <a:ext cx="2093680" cy="3186325"/>
          </a:xfrm>
          <a:prstGeom prst="rect">
            <a:avLst/>
          </a:prstGeom>
        </p:spPr>
      </p:pic>
    </p:spTree>
    <p:extLst>
      <p:ext uri="{BB962C8B-B14F-4D97-AF65-F5344CB8AC3E}">
        <p14:creationId xmlns:p14="http://schemas.microsoft.com/office/powerpoint/2010/main" val="292958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altLang="en-US" sz="3600" dirty="0">
                <a:solidFill>
                  <a:schemeClr val="bg1"/>
                </a:solidFill>
                <a:ea typeface="ＭＳ Ｐゴシック" panose="020B0600070205080204" pitchFamily="34" charset="-128"/>
              </a:rPr>
              <a:t>Using The Rosary Beads</a:t>
            </a:r>
            <a:endParaRPr lang="en-GB" sz="3600" dirty="0">
              <a:solidFill>
                <a:schemeClr val="bg1"/>
              </a:solidFill>
              <a:latin typeface="+mn-lt"/>
            </a:endParaRPr>
          </a:p>
        </p:txBody>
      </p:sp>
      <p:sp>
        <p:nvSpPr>
          <p:cNvPr id="5" name="Rectangle 4"/>
          <p:cNvSpPr/>
          <p:nvPr/>
        </p:nvSpPr>
        <p:spPr>
          <a:xfrm>
            <a:off x="857932" y="1851660"/>
            <a:ext cx="5276168" cy="1938992"/>
          </a:xfrm>
          <a:prstGeom prst="rect">
            <a:avLst/>
          </a:prstGeom>
        </p:spPr>
        <p:txBody>
          <a:bodyPr wrap="square" lIns="0" tIns="0" rIns="0" bIns="0">
            <a:spAutoFit/>
          </a:bodyPr>
          <a:lstStyle/>
          <a:p>
            <a:pPr fontAlgn="base"/>
            <a:r>
              <a:rPr lang="en-GB" dirty="0"/>
              <a:t>1. The Sign of the Cross and The Apostles’ Creed</a:t>
            </a:r>
            <a:br>
              <a:rPr lang="en-GB" dirty="0"/>
            </a:br>
            <a:r>
              <a:rPr lang="en-GB" dirty="0"/>
              <a:t>2. The Our Father Prayer </a:t>
            </a:r>
          </a:p>
          <a:p>
            <a:pPr fontAlgn="base"/>
            <a:r>
              <a:rPr lang="en-GB" dirty="0"/>
              <a:t>3. The Hail Mary Prayer (x3)</a:t>
            </a:r>
          </a:p>
          <a:p>
            <a:pPr fontAlgn="base"/>
            <a:r>
              <a:rPr lang="en-GB" dirty="0"/>
              <a:t>4. The Glory Be to the Father</a:t>
            </a:r>
          </a:p>
          <a:p>
            <a:pPr fontAlgn="base"/>
            <a:r>
              <a:rPr lang="en-GB" dirty="0"/>
              <a:t>5. The Our Father Prayer</a:t>
            </a:r>
          </a:p>
          <a:p>
            <a:pPr fontAlgn="base"/>
            <a:r>
              <a:rPr lang="en-GB" dirty="0"/>
              <a:t>6. The Hail Mary Prayer (x10)</a:t>
            </a:r>
          </a:p>
          <a:p>
            <a:pPr fontAlgn="base"/>
            <a:r>
              <a:rPr lang="en-GB" dirty="0"/>
              <a:t>7. The Glory Be to the Father</a:t>
            </a:r>
          </a:p>
        </p:txBody>
      </p:sp>
      <p:pic>
        <p:nvPicPr>
          <p:cNvPr id="7" name="Picture 6" descr="A picture containing sitting, table, dark, decorated&#10;&#10;Description automatically generated">
            <a:extLst>
              <a:ext uri="{FF2B5EF4-FFF2-40B4-BE49-F238E27FC236}">
                <a16:creationId xmlns:a16="http://schemas.microsoft.com/office/drawing/2014/main" id="{8129761B-E568-443A-9466-FC20BCB01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2692" y="2484120"/>
            <a:ext cx="2531420" cy="3665220"/>
          </a:xfrm>
          <a:prstGeom prst="rect">
            <a:avLst/>
          </a:prstGeom>
        </p:spPr>
      </p:pic>
      <p:pic>
        <p:nvPicPr>
          <p:cNvPr id="9" name="Picture 8" descr="A picture containing wearing, standing, man, holding&#10;&#10;Description automatically generated">
            <a:extLst>
              <a:ext uri="{FF2B5EF4-FFF2-40B4-BE49-F238E27FC236}">
                <a16:creationId xmlns:a16="http://schemas.microsoft.com/office/drawing/2014/main" id="{F7A4D639-ABD6-42A6-A55A-B826D1CDA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29506"/>
            <a:ext cx="2895600" cy="3747246"/>
          </a:xfrm>
          <a:prstGeom prst="rect">
            <a:avLst/>
          </a:prstGeom>
        </p:spPr>
      </p:pic>
      <p:sp>
        <p:nvSpPr>
          <p:cNvPr id="10" name="Oval 9">
            <a:extLst>
              <a:ext uri="{FF2B5EF4-FFF2-40B4-BE49-F238E27FC236}">
                <a16:creationId xmlns:a16="http://schemas.microsoft.com/office/drawing/2014/main" id="{BEFF95D0-AFCF-492C-926E-708D2284BC01}"/>
              </a:ext>
            </a:extLst>
          </p:cNvPr>
          <p:cNvSpPr/>
          <p:nvPr/>
        </p:nvSpPr>
        <p:spPr>
          <a:xfrm>
            <a:off x="6248402" y="5448300"/>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12" name="Oval 11">
            <a:extLst>
              <a:ext uri="{FF2B5EF4-FFF2-40B4-BE49-F238E27FC236}">
                <a16:creationId xmlns:a16="http://schemas.microsoft.com/office/drawing/2014/main" id="{606BBC2F-E11D-45B4-A2A2-EBA3AC5A086C}"/>
              </a:ext>
            </a:extLst>
          </p:cNvPr>
          <p:cNvSpPr/>
          <p:nvPr/>
        </p:nvSpPr>
        <p:spPr>
          <a:xfrm>
            <a:off x="6042662" y="4691814"/>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3" name="Oval 12">
            <a:extLst>
              <a:ext uri="{FF2B5EF4-FFF2-40B4-BE49-F238E27FC236}">
                <a16:creationId xmlns:a16="http://schemas.microsoft.com/office/drawing/2014/main" id="{355E970C-7F96-4287-A704-747504317D39}"/>
              </a:ext>
            </a:extLst>
          </p:cNvPr>
          <p:cNvSpPr/>
          <p:nvPr/>
        </p:nvSpPr>
        <p:spPr>
          <a:xfrm>
            <a:off x="5044046" y="4169111"/>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3</a:t>
            </a:r>
          </a:p>
        </p:txBody>
      </p:sp>
      <p:sp>
        <p:nvSpPr>
          <p:cNvPr id="14" name="Oval 13">
            <a:extLst>
              <a:ext uri="{FF2B5EF4-FFF2-40B4-BE49-F238E27FC236}">
                <a16:creationId xmlns:a16="http://schemas.microsoft.com/office/drawing/2014/main" id="{9E83C66B-AB69-4956-953D-BA60ED97665D}"/>
              </a:ext>
            </a:extLst>
          </p:cNvPr>
          <p:cNvSpPr/>
          <p:nvPr/>
        </p:nvSpPr>
        <p:spPr>
          <a:xfrm>
            <a:off x="6096002" y="4231641"/>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4</a:t>
            </a:r>
          </a:p>
        </p:txBody>
      </p:sp>
      <p:sp>
        <p:nvSpPr>
          <p:cNvPr id="15" name="Oval 14">
            <a:extLst>
              <a:ext uri="{FF2B5EF4-FFF2-40B4-BE49-F238E27FC236}">
                <a16:creationId xmlns:a16="http://schemas.microsoft.com/office/drawing/2014/main" id="{334926FF-898B-4FF5-A998-2AA1657D4175}"/>
              </a:ext>
            </a:extLst>
          </p:cNvPr>
          <p:cNvSpPr/>
          <p:nvPr/>
        </p:nvSpPr>
        <p:spPr>
          <a:xfrm>
            <a:off x="6568836" y="4288925"/>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a:t>
            </a:r>
          </a:p>
        </p:txBody>
      </p:sp>
      <p:sp>
        <p:nvSpPr>
          <p:cNvPr id="18" name="Oval 17">
            <a:extLst>
              <a:ext uri="{FF2B5EF4-FFF2-40B4-BE49-F238E27FC236}">
                <a16:creationId xmlns:a16="http://schemas.microsoft.com/office/drawing/2014/main" id="{3493A3F9-D468-41B2-A4AC-275FFCF191C0}"/>
              </a:ext>
            </a:extLst>
          </p:cNvPr>
          <p:cNvSpPr/>
          <p:nvPr/>
        </p:nvSpPr>
        <p:spPr>
          <a:xfrm>
            <a:off x="7514112" y="3298325"/>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a:t>
            </a:r>
          </a:p>
        </p:txBody>
      </p:sp>
      <p:sp>
        <p:nvSpPr>
          <p:cNvPr id="19" name="Oval 18">
            <a:extLst>
              <a:ext uri="{FF2B5EF4-FFF2-40B4-BE49-F238E27FC236}">
                <a16:creationId xmlns:a16="http://schemas.microsoft.com/office/drawing/2014/main" id="{1685AA43-40E7-4B94-B511-08E6D26AA1A8}"/>
              </a:ext>
            </a:extLst>
          </p:cNvPr>
          <p:cNvSpPr/>
          <p:nvPr/>
        </p:nvSpPr>
        <p:spPr>
          <a:xfrm>
            <a:off x="7201692" y="2536325"/>
            <a:ext cx="411480" cy="4114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7</a:t>
            </a:r>
          </a:p>
        </p:txBody>
      </p:sp>
      <p:cxnSp>
        <p:nvCxnSpPr>
          <p:cNvPr id="20" name="Straight Connector 19">
            <a:extLst>
              <a:ext uri="{FF2B5EF4-FFF2-40B4-BE49-F238E27FC236}">
                <a16:creationId xmlns:a16="http://schemas.microsoft.com/office/drawing/2014/main" id="{F3439C53-3798-4F78-8630-0F8055AD6DD5}"/>
              </a:ext>
            </a:extLst>
          </p:cNvPr>
          <p:cNvCxnSpPr>
            <a:cxnSpLocks/>
          </p:cNvCxnSpPr>
          <p:nvPr/>
        </p:nvCxnSpPr>
        <p:spPr>
          <a:xfrm flipH="1" flipV="1">
            <a:off x="5842000" y="4787900"/>
            <a:ext cx="306071" cy="109654"/>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cxnSp>
        <p:nvCxnSpPr>
          <p:cNvPr id="24" name="Straight Connector 23">
            <a:extLst>
              <a:ext uri="{FF2B5EF4-FFF2-40B4-BE49-F238E27FC236}">
                <a16:creationId xmlns:a16="http://schemas.microsoft.com/office/drawing/2014/main" id="{CC27CADC-7DC1-4EE0-9745-2AC1B1B5C5DA}"/>
              </a:ext>
            </a:extLst>
          </p:cNvPr>
          <p:cNvCxnSpPr>
            <a:cxnSpLocks/>
          </p:cNvCxnSpPr>
          <p:nvPr/>
        </p:nvCxnSpPr>
        <p:spPr>
          <a:xfrm flipH="1">
            <a:off x="5333168" y="4278765"/>
            <a:ext cx="489784" cy="96086"/>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cxnSp>
        <p:nvCxnSpPr>
          <p:cNvPr id="26" name="Straight Connector 25">
            <a:extLst>
              <a:ext uri="{FF2B5EF4-FFF2-40B4-BE49-F238E27FC236}">
                <a16:creationId xmlns:a16="http://schemas.microsoft.com/office/drawing/2014/main" id="{EB290EAE-7CC2-41F6-9989-5AC773C241C9}"/>
              </a:ext>
            </a:extLst>
          </p:cNvPr>
          <p:cNvCxnSpPr>
            <a:cxnSpLocks/>
          </p:cNvCxnSpPr>
          <p:nvPr/>
        </p:nvCxnSpPr>
        <p:spPr>
          <a:xfrm flipV="1">
            <a:off x="6301742" y="4083596"/>
            <a:ext cx="0" cy="278019"/>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cxnSp>
        <p:nvCxnSpPr>
          <p:cNvPr id="30" name="Straight Connector 29">
            <a:extLst>
              <a:ext uri="{FF2B5EF4-FFF2-40B4-BE49-F238E27FC236}">
                <a16:creationId xmlns:a16="http://schemas.microsoft.com/office/drawing/2014/main" id="{DEF4417B-7B0C-4661-8B6A-80E356606873}"/>
              </a:ext>
            </a:extLst>
          </p:cNvPr>
          <p:cNvCxnSpPr>
            <a:cxnSpLocks/>
            <a:stCxn id="15" idx="1"/>
          </p:cNvCxnSpPr>
          <p:nvPr/>
        </p:nvCxnSpPr>
        <p:spPr>
          <a:xfrm flipH="1" flipV="1">
            <a:off x="6459860" y="4090283"/>
            <a:ext cx="169236" cy="258902"/>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cxnSp>
        <p:nvCxnSpPr>
          <p:cNvPr id="32" name="Straight Connector 31">
            <a:extLst>
              <a:ext uri="{FF2B5EF4-FFF2-40B4-BE49-F238E27FC236}">
                <a16:creationId xmlns:a16="http://schemas.microsoft.com/office/drawing/2014/main" id="{84C1FE6C-3E15-4B4D-A09D-FE5747A7AF0D}"/>
              </a:ext>
            </a:extLst>
          </p:cNvPr>
          <p:cNvCxnSpPr>
            <a:cxnSpLocks/>
          </p:cNvCxnSpPr>
          <p:nvPr/>
        </p:nvCxnSpPr>
        <p:spPr>
          <a:xfrm flipV="1">
            <a:off x="7372350" y="3531750"/>
            <a:ext cx="178266" cy="36950"/>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cxnSp>
        <p:nvCxnSpPr>
          <p:cNvPr id="34" name="Straight Connector 33">
            <a:extLst>
              <a:ext uri="{FF2B5EF4-FFF2-40B4-BE49-F238E27FC236}">
                <a16:creationId xmlns:a16="http://schemas.microsoft.com/office/drawing/2014/main" id="{8A9746A0-18F1-46CE-A54C-4ABC27748A54}"/>
              </a:ext>
            </a:extLst>
          </p:cNvPr>
          <p:cNvCxnSpPr>
            <a:cxnSpLocks/>
          </p:cNvCxnSpPr>
          <p:nvPr/>
        </p:nvCxnSpPr>
        <p:spPr>
          <a:xfrm flipV="1">
            <a:off x="7058025" y="2821156"/>
            <a:ext cx="178266" cy="36950"/>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4108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altLang="en-US" sz="3600" dirty="0">
                <a:solidFill>
                  <a:schemeClr val="bg1"/>
                </a:solidFill>
                <a:ea typeface="ＭＳ Ｐゴシック" panose="020B0600070205080204" pitchFamily="34" charset="-128"/>
              </a:rPr>
              <a:t>Using The Rosary Beads</a:t>
            </a:r>
            <a:endParaRPr lang="en-GB" sz="3600" dirty="0">
              <a:solidFill>
                <a:schemeClr val="bg1"/>
              </a:solidFill>
              <a:latin typeface="+mn-lt"/>
            </a:endParaRPr>
          </a:p>
        </p:txBody>
      </p:sp>
      <p:sp>
        <p:nvSpPr>
          <p:cNvPr id="5" name="Rectangle 4"/>
          <p:cNvSpPr/>
          <p:nvPr/>
        </p:nvSpPr>
        <p:spPr>
          <a:xfrm>
            <a:off x="750885" y="1757704"/>
            <a:ext cx="7632700" cy="3600986"/>
          </a:xfrm>
          <a:prstGeom prst="rect">
            <a:avLst/>
          </a:prstGeom>
        </p:spPr>
        <p:txBody>
          <a:bodyPr wrap="square" lIns="0" tIns="0" rIns="0" bIns="0">
            <a:spAutoFit/>
          </a:bodyPr>
          <a:lstStyle/>
          <a:p>
            <a:pPr marL="285750" indent="-285750" fontAlgn="base">
              <a:buFont typeface="Arial" panose="020B0604020202020204" pitchFamily="34" charset="0"/>
              <a:buChar char="•"/>
            </a:pPr>
            <a:r>
              <a:rPr lang="en-GB" dirty="0"/>
              <a:t>The Rosary focuses on the life of Christ from the Bible.</a:t>
            </a:r>
          </a:p>
          <a:p>
            <a:pPr marL="285750" indent="-285750" fontAlgn="base">
              <a:buFont typeface="Arial" panose="020B0604020202020204" pitchFamily="34" charset="0"/>
              <a:buChar char="•"/>
            </a:pPr>
            <a:r>
              <a:rPr lang="en-GB" dirty="0"/>
              <a:t>During these prayers, people meditate on different aspects of Christ’s life.</a:t>
            </a:r>
          </a:p>
          <a:p>
            <a:pPr marL="285750" indent="-285750" fontAlgn="base">
              <a:buFont typeface="Arial" panose="020B0604020202020204" pitchFamily="34" charset="0"/>
              <a:buChar char="•"/>
            </a:pPr>
            <a:r>
              <a:rPr lang="en-GB" dirty="0"/>
              <a:t>The beads of the Rosary are divided into five decades (or sections); each decade represents an event from the life of Christ.  </a:t>
            </a:r>
          </a:p>
          <a:p>
            <a:pPr marL="285750" indent="-285750" fontAlgn="base">
              <a:buFont typeface="Arial" panose="020B0604020202020204" pitchFamily="34" charset="0"/>
              <a:buChar char="•"/>
            </a:pPr>
            <a:r>
              <a:rPr lang="en-GB" dirty="0"/>
              <a:t>These five events are grouped into a set of four mysteries, each focused</a:t>
            </a:r>
            <a:br>
              <a:rPr lang="en-GB" dirty="0"/>
            </a:br>
            <a:r>
              <a:rPr lang="en-GB" dirty="0"/>
              <a:t>on an important part of the life of Christ.  </a:t>
            </a:r>
          </a:p>
          <a:p>
            <a:pPr marL="285750" indent="-285750" fontAlgn="base">
              <a:buFont typeface="Arial" panose="020B0604020202020204" pitchFamily="34" charset="0"/>
              <a:buChar char="•"/>
            </a:pPr>
            <a:r>
              <a:rPr lang="en-GB" dirty="0"/>
              <a:t>The four mysteries are named after the type of events in that mystery:</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Joyful - The Nativity</a:t>
            </a:r>
          </a:p>
          <a:p>
            <a:pPr marL="285750" indent="-285750" fontAlgn="base">
              <a:buFont typeface="Arial" panose="020B0604020202020204" pitchFamily="34" charset="0"/>
              <a:buChar char="•"/>
            </a:pPr>
            <a:r>
              <a:rPr lang="en-GB" dirty="0"/>
              <a:t>Luminous - The Baptism of the Lord</a:t>
            </a:r>
          </a:p>
          <a:p>
            <a:pPr marL="285750" indent="-285750" fontAlgn="base">
              <a:buFont typeface="Arial" panose="020B0604020202020204" pitchFamily="34" charset="0"/>
              <a:buChar char="•"/>
            </a:pPr>
            <a:r>
              <a:rPr lang="en-GB" dirty="0"/>
              <a:t>Sorrowful - The Crucifixion</a:t>
            </a:r>
          </a:p>
          <a:p>
            <a:pPr marL="285750" indent="-285750" fontAlgn="base">
              <a:buFont typeface="Arial" panose="020B0604020202020204" pitchFamily="34" charset="0"/>
              <a:buChar char="•"/>
            </a:pPr>
            <a:r>
              <a:rPr lang="en-GB" dirty="0"/>
              <a:t>Glorious - The Resurrection</a:t>
            </a:r>
          </a:p>
        </p:txBody>
      </p:sp>
      <p:pic>
        <p:nvPicPr>
          <p:cNvPr id="11" name="Picture 10" descr="A close up of a logo&#10;&#10;Description automatically generated">
            <a:extLst>
              <a:ext uri="{FF2B5EF4-FFF2-40B4-BE49-F238E27FC236}">
                <a16:creationId xmlns:a16="http://schemas.microsoft.com/office/drawing/2014/main" id="{39D99EDB-179C-4A1E-A324-59C3DA11F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386" y="4159759"/>
            <a:ext cx="1371576" cy="1934843"/>
          </a:xfrm>
          <a:prstGeom prst="rect">
            <a:avLst/>
          </a:prstGeom>
        </p:spPr>
      </p:pic>
      <p:sp>
        <p:nvSpPr>
          <p:cNvPr id="3" name="Rectangle: Rounded Corners 2">
            <a:extLst>
              <a:ext uri="{FF2B5EF4-FFF2-40B4-BE49-F238E27FC236}">
                <a16:creationId xmlns:a16="http://schemas.microsoft.com/office/drawing/2014/main" id="{81E53CB0-B973-4C47-BB3F-4CB103F07262}"/>
              </a:ext>
            </a:extLst>
          </p:cNvPr>
          <p:cNvSpPr/>
          <p:nvPr/>
        </p:nvSpPr>
        <p:spPr>
          <a:xfrm>
            <a:off x="750883" y="5562600"/>
            <a:ext cx="7632699" cy="5320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BF63279-DB2D-4110-9868-8102B5740632}"/>
              </a:ext>
            </a:extLst>
          </p:cNvPr>
          <p:cNvSpPr/>
          <p:nvPr/>
        </p:nvSpPr>
        <p:spPr>
          <a:xfrm>
            <a:off x="750884" y="5643193"/>
            <a:ext cx="7632699" cy="369332"/>
          </a:xfrm>
          <a:prstGeom prst="rect">
            <a:avLst/>
          </a:prstGeom>
        </p:spPr>
        <p:txBody>
          <a:bodyPr wrap="square">
            <a:spAutoFit/>
          </a:bodyPr>
          <a:lstStyle/>
          <a:p>
            <a:pPr algn="ctr" fontAlgn="base"/>
            <a:r>
              <a:rPr lang="en-GB" dirty="0"/>
              <a:t>  What else do you know about Jesus’ life in each of the mysteries?</a:t>
            </a:r>
          </a:p>
        </p:txBody>
      </p:sp>
    </p:spTree>
    <p:extLst>
      <p:ext uri="{BB962C8B-B14F-4D97-AF65-F5344CB8AC3E}">
        <p14:creationId xmlns:p14="http://schemas.microsoft.com/office/powerpoint/2010/main" val="279647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355A93-4FEE-4617-A9D2-3C9BFB57C200}"/>
              </a:ext>
            </a:extLst>
          </p:cNvPr>
          <p:cNvGrpSpPr/>
          <p:nvPr/>
        </p:nvGrpSpPr>
        <p:grpSpPr>
          <a:xfrm>
            <a:off x="457198" y="438150"/>
            <a:ext cx="8220075" cy="994306"/>
            <a:chOff x="457198" y="438150"/>
            <a:chExt cx="8220075" cy="994306"/>
          </a:xfrm>
          <a:solidFill>
            <a:srgbClr val="FFC000"/>
          </a:solidFill>
        </p:grpSpPr>
        <p:sp>
          <p:nvSpPr>
            <p:cNvPr id="2" name="Rectangle: Rounded Corners 1">
              <a:extLst>
                <a:ext uri="{FF2B5EF4-FFF2-40B4-BE49-F238E27FC236}">
                  <a16:creationId xmlns:a16="http://schemas.microsoft.com/office/drawing/2014/main" id="{490C00B8-AA88-423D-BA50-C6B5AD462689}"/>
                </a:ext>
              </a:extLst>
            </p:cNvPr>
            <p:cNvSpPr/>
            <p:nvPr/>
          </p:nvSpPr>
          <p:spPr>
            <a:xfrm>
              <a:off x="457198" y="438150"/>
              <a:ext cx="8220075" cy="994306"/>
            </a:xfrm>
            <a:prstGeom prst="roundRect">
              <a:avLst>
                <a:gd name="adj" fmla="val 15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24DFBA1-7302-4CC9-9BB1-F8D4CF2FC6E5}"/>
                </a:ext>
              </a:extLst>
            </p:cNvPr>
            <p:cNvSpPr/>
            <p:nvPr/>
          </p:nvSpPr>
          <p:spPr>
            <a:xfrm>
              <a:off x="457198" y="763398"/>
              <a:ext cx="8220075" cy="669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p:cNvSpPr>
            <a:spLocks noGrp="1"/>
          </p:cNvSpPr>
          <p:nvPr>
            <p:ph type="title"/>
          </p:nvPr>
        </p:nvSpPr>
        <p:spPr/>
        <p:txBody>
          <a:bodyPr/>
          <a:lstStyle/>
          <a:p>
            <a:r>
              <a:rPr lang="en-GB" altLang="en-US" sz="3600" dirty="0">
                <a:solidFill>
                  <a:schemeClr val="bg1"/>
                </a:solidFill>
                <a:ea typeface="ＭＳ Ｐゴシック" panose="020B0600070205080204" pitchFamily="34" charset="-128"/>
              </a:rPr>
              <a:t>Scripture Readings</a:t>
            </a:r>
            <a:endParaRPr lang="en-GB" sz="3600" dirty="0">
              <a:solidFill>
                <a:schemeClr val="bg1"/>
              </a:solidFill>
              <a:latin typeface="+mn-lt"/>
            </a:endParaRPr>
          </a:p>
        </p:txBody>
      </p:sp>
      <p:sp>
        <p:nvSpPr>
          <p:cNvPr id="5" name="Rectangle 4"/>
          <p:cNvSpPr/>
          <p:nvPr/>
        </p:nvSpPr>
        <p:spPr>
          <a:xfrm>
            <a:off x="750885" y="1757704"/>
            <a:ext cx="7632700" cy="2215991"/>
          </a:xfrm>
          <a:prstGeom prst="rect">
            <a:avLst/>
          </a:prstGeom>
        </p:spPr>
        <p:txBody>
          <a:bodyPr wrap="square" lIns="0" tIns="0" rIns="0" bIns="0">
            <a:spAutoFit/>
          </a:bodyPr>
          <a:lstStyle/>
          <a:p>
            <a:pPr marL="285750" indent="-285750" fontAlgn="base">
              <a:buFont typeface="Arial" panose="020B0604020202020204" pitchFamily="34" charset="0"/>
              <a:buChar char="•"/>
            </a:pPr>
            <a:r>
              <a:rPr lang="en-GB" dirty="0"/>
              <a:t>Each mystery of the Rosary is accompanied by a reading from the </a:t>
            </a:r>
            <a:br>
              <a:rPr lang="en-GB" dirty="0"/>
            </a:br>
            <a:r>
              <a:rPr lang="en-GB" dirty="0"/>
              <a:t>New Testament. </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The reading gives us more detail about the specific mystery and helps us to concentrate on that mystery as we pray. </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We read the Scripture passage after announcing the title of the mystery and before praying the prayers for that mystery.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7235" y="3973695"/>
            <a:ext cx="4018326" cy="2284397"/>
          </a:xfrm>
          <a:prstGeom prst="rect">
            <a:avLst/>
          </a:prstGeom>
        </p:spPr>
      </p:pic>
    </p:spTree>
    <p:extLst>
      <p:ext uri="{BB962C8B-B14F-4D97-AF65-F5344CB8AC3E}">
        <p14:creationId xmlns:p14="http://schemas.microsoft.com/office/powerpoint/2010/main" val="182432992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205</TotalTime>
  <Words>650</Words>
  <Application>Microsoft Office PowerPoint</Application>
  <PresentationFormat>On-screen Show (4:3)</PresentationFormat>
  <Paragraphs>114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Twinkl</vt:lpstr>
      <vt:lpstr>Calibri</vt:lpstr>
      <vt:lpstr>ＭＳ Ｐゴシック</vt:lpstr>
      <vt:lpstr>Arial</vt:lpstr>
      <vt:lpstr>Sassoon Infant Rg</vt:lpstr>
      <vt:lpstr>Office Theme</vt:lpstr>
      <vt:lpstr>PowerPoint Presentation</vt:lpstr>
      <vt:lpstr>What Is the Holy Rosary?</vt:lpstr>
      <vt:lpstr>What Is the Purpose of the Rosary?</vt:lpstr>
      <vt:lpstr>The Rosary and the Apostles’ Creed</vt:lpstr>
      <vt:lpstr>The Rosary</vt:lpstr>
      <vt:lpstr>What Are Rosary Beads?</vt:lpstr>
      <vt:lpstr>Using The Rosary Beads</vt:lpstr>
      <vt:lpstr>Using The Rosary Beads</vt:lpstr>
      <vt:lpstr>Scripture Readings</vt:lpstr>
      <vt:lpstr>Scripture Readings: The Nativity</vt:lpstr>
      <vt:lpstr>Make Your Own Rosary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Bleakney</dc:creator>
  <cp:lastModifiedBy>Thomas Becker</cp:lastModifiedBy>
  <cp:revision>13</cp:revision>
  <dcterms:created xsi:type="dcterms:W3CDTF">2020-05-01T11:59:23Z</dcterms:created>
  <dcterms:modified xsi:type="dcterms:W3CDTF">2020-05-25T09:54:10Z</dcterms:modified>
</cp:coreProperties>
</file>